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83" r:id="rId3"/>
    <p:sldId id="284" r:id="rId4"/>
    <p:sldId id="286" r:id="rId5"/>
    <p:sldId id="264" r:id="rId6"/>
    <p:sldId id="265" r:id="rId7"/>
    <p:sldId id="275" r:id="rId8"/>
    <p:sldId id="278" r:id="rId9"/>
    <p:sldId id="263" r:id="rId10"/>
    <p:sldId id="281" r:id="rId11"/>
    <p:sldId id="285" r:id="rId12"/>
    <p:sldId id="282" r:id="rId13"/>
    <p:sldId id="288" r:id="rId14"/>
    <p:sldId id="287" r:id="rId15"/>
    <p:sldId id="271" r:id="rId16"/>
    <p:sldId id="280" r:id="rId17"/>
    <p:sldId id="290" r:id="rId18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E2B6A8-95F0-40A7-8F37-5026235B21FD}">
          <p14:sldIdLst>
            <p14:sldId id="256"/>
          </p14:sldIdLst>
        </p14:section>
        <p14:section name="Раздел без заголовка" id="{2DF85516-76BC-40A1-9651-BA2754BA66BD}">
          <p14:sldIdLst>
            <p14:sldId id="283"/>
            <p14:sldId id="284"/>
            <p14:sldId id="286"/>
            <p14:sldId id="264"/>
            <p14:sldId id="265"/>
            <p14:sldId id="275"/>
            <p14:sldId id="278"/>
            <p14:sldId id="263"/>
            <p14:sldId id="281"/>
            <p14:sldId id="285"/>
            <p14:sldId id="282"/>
            <p14:sldId id="288"/>
            <p14:sldId id="287"/>
            <p14:sldId id="271"/>
            <p14:sldId id="280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4"/>
  </p:normalViewPr>
  <p:slideViewPr>
    <p:cSldViewPr>
      <p:cViewPr varScale="1">
        <p:scale>
          <a:sx n="108" d="100"/>
          <a:sy n="108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aseline="0"/>
              <a:t>Капитализация 120 955 000 руб.</a:t>
            </a:r>
          </a:p>
        </c:rich>
      </c:tx>
      <c:layout>
        <c:manualLayout>
          <c:xMode val="edge"/>
          <c:yMode val="edge"/>
          <c:x val="0.12937310025901527"/>
          <c:y val="6.25000000000000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913687381795386E-2"/>
          <c:y val="0.271152312992126"/>
          <c:w val="0.83744883400121062"/>
          <c:h val="0.64650787401574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CA-44C1-BE74-2D257752242A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CA-44C1-BE74-2D257752242A}"/>
              </c:ext>
            </c:extLst>
          </c:dPt>
          <c:dPt>
            <c:idx val="2"/>
            <c:bubble3D val="0"/>
            <c:explosion val="17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6CA-44C1-BE74-2D257752242A}"/>
              </c:ext>
            </c:extLst>
          </c:dPt>
          <c:dPt>
            <c:idx val="3"/>
            <c:bubble3D val="0"/>
            <c:explosion val="9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6CA-44C1-BE74-2D257752242A}"/>
              </c:ext>
            </c:extLst>
          </c:dPt>
          <c:dLbls>
            <c:dLbl>
              <c:idx val="0"/>
              <c:layout>
                <c:manualLayout>
                  <c:x val="8.3333333333333245E-2"/>
                  <c:y val="0"/>
                </c:manualLayout>
              </c:layout>
              <c:tx>
                <c:rich>
                  <a:bodyPr/>
                  <a:lstStyle/>
                  <a:p>
                    <a:fld id="{22E49C43-9FEC-4747-99B0-334EF196F6A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4645C4F0-14E5-4E9D-868A-AB9A091796EF}" type="PERCENTAGE">
                      <a:rPr lang="ru-RU" baseline="0" smtClean="0"/>
                      <a:pPr/>
                      <a:t>[ПРОЦЕНТ]</a:t>
                    </a:fld>
                    <a:r>
                      <a:rPr lang="ru-RU" baseline="0" dirty="0"/>
                      <a:t> 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CA-44C1-BE74-2D257752242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B82EE36-747D-4544-9F72-7CE27455106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9F70DD2D-B9F1-41FD-AC86-E44F7B456652}" type="PERCENTAGE">
                      <a:rPr lang="ru-RU" baseline="0" smtClean="0"/>
                      <a:pPr/>
                      <a:t>[ПРОЦЕНТ]</a:t>
                    </a:fld>
                    <a:r>
                      <a:rPr lang="ru-RU" baseline="0" dirty="0"/>
                      <a:t> </a:t>
                    </a:r>
                  </a:p>
                  <a:p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CA-44C1-BE74-2D257752242A}"/>
                </c:ext>
              </c:extLst>
            </c:dLbl>
            <c:dLbl>
              <c:idx val="2"/>
              <c:layout>
                <c:manualLayout>
                  <c:x val="2.4008938476511654E-2"/>
                  <c:y val="0.16875000000000001"/>
                </c:manualLayout>
              </c:layout>
              <c:tx>
                <c:rich>
                  <a:bodyPr/>
                  <a:lstStyle/>
                  <a:p>
                    <a:fld id="{4FBD57AD-D355-43FF-A825-047D96BB0711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; </a:t>
                    </a:r>
                    <a:fld id="{ABF7DDEB-7465-4BF2-A685-ED29B9BC7A10}" type="PERCENTAGE">
                      <a:rPr lang="ru-RU" smtClean="0"/>
                      <a:pPr/>
                      <a:t>[ПРОЦЕНТ]</a:t>
                    </a:fld>
                    <a:r>
                      <a:rPr lang="ru-RU" dirty="0"/>
                      <a:t> 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5003640550499"/>
                      <c:h val="0.126039518644269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6CA-44C1-BE74-2D257752242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2F2B784-9F42-491E-9EB7-4E4BC2559D4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103C4C72-FF88-4396-AEED-D097BDA89020}" type="PERCENTAGE">
                      <a:rPr lang="ru-RU" baseline="0" smtClean="0"/>
                      <a:pPr/>
                      <a:t>[ПРОЦЕНТ]</a:t>
                    </a:fld>
                    <a:r>
                      <a:rPr lang="ru-RU" baseline="0" dirty="0"/>
                      <a:t> </a:t>
                    </a:r>
                  </a:p>
                  <a:p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6CA-44C1-BE74-2D25775224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Региональный бюджет (14 666 496 руб.)</c:v>
                </c:pt>
                <c:pt idx="1">
                  <c:v>Федеральный бюджет (5 513 544 000 руб.)</c:v>
                </c:pt>
                <c:pt idx="2">
                  <c:v>Целевые взносы учредителей (2 510 000 руб.)</c:v>
                </c:pt>
                <c:pt idx="3">
                  <c:v>Целевой взнос АО КРИО (100 000 000 руб.)</c:v>
                </c:pt>
              </c:strCache>
            </c:strRef>
          </c:cat>
          <c:val>
            <c:numRef>
              <c:f>Лист1!$B$2:$B$5</c:f>
              <c:numCache>
                <c:formatCode>#,##0.00\ "₽"</c:formatCode>
                <c:ptCount val="4"/>
                <c:pt idx="0">
                  <c:v>14666496</c:v>
                </c:pt>
                <c:pt idx="1">
                  <c:v>5513544</c:v>
                </c:pt>
                <c:pt idx="2">
                  <c:v>2510000</c:v>
                </c:pt>
                <c:pt idx="3">
                  <c:v>100000000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A-44C1-BE74-2D257752242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18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 займов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95000"/>
                    </a:schemeClr>
                  </a:gs>
                  <a:gs pos="100000">
                    <a:schemeClr val="accent1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CF0-4A3A-96B4-A0E565E533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95000"/>
                    </a:schemeClr>
                  </a:gs>
                  <a:gs pos="100000">
                    <a:schemeClr val="accent2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CF0-4A3A-96B4-A0E565E533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34-4E93-A08B-DAD7975470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34-4E93-A08B-DAD7975470B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95000"/>
                    </a:schemeClr>
                  </a:gs>
                  <a:gs pos="100000">
                    <a:schemeClr val="accent5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E34-4E93-A08B-DAD7975470B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95000"/>
                    </a:schemeClr>
                  </a:gs>
                  <a:gs pos="100000">
                    <a:schemeClr val="accent6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E34-4E93-A08B-DAD7975470B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95000"/>
                    </a:schemeClr>
                  </a:gs>
                  <a:gs pos="100000">
                    <a:schemeClr val="accent1">
                      <a:lumMod val="60000"/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E34-4E93-A08B-DAD7975470B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95000"/>
                    </a:schemeClr>
                  </a:gs>
                  <a:gs pos="100000">
                    <a:schemeClr val="accent2">
                      <a:lumMod val="60000"/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E34-4E93-A08B-DAD7975470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Производство - 27 на сумму 35 200 тыс. руб</c:v>
                </c:pt>
                <c:pt idx="1">
                  <c:v>Оптовая торговля - 23 на сумму 27 300 тыс. руб.</c:v>
                </c:pt>
                <c:pt idx="2">
                  <c:v>Розничная торговля - 17 на сумму 13 310 тыс. руб.</c:v>
                </c:pt>
                <c:pt idx="3">
                  <c:v>Сельское хозяйство - 4 на сумму 4 500 тыс. руб.</c:v>
                </c:pt>
                <c:pt idx="4">
                  <c:v>Бытовые услуги - 5 на сумму 5 500 руб.</c:v>
                </c:pt>
                <c:pt idx="5">
                  <c:v>Медицинские услуги - 1 на сумму 1 300 тыс. руб.</c:v>
                </c:pt>
                <c:pt idx="6">
                  <c:v>Транспортные услуги - 2 на сумму 900 тыс. руб.</c:v>
                </c:pt>
                <c:pt idx="7">
                  <c:v>Иное - 9 на сумму 13 750 тыс. руб.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35200</c:v>
                </c:pt>
                <c:pt idx="1">
                  <c:v>27300</c:v>
                </c:pt>
                <c:pt idx="2">
                  <c:v>13310</c:v>
                </c:pt>
                <c:pt idx="3">
                  <c:v>4500</c:v>
                </c:pt>
                <c:pt idx="4">
                  <c:v>5500</c:v>
                </c:pt>
                <c:pt idx="5">
                  <c:v>1300</c:v>
                </c:pt>
                <c:pt idx="6">
                  <c:v>900</c:v>
                </c:pt>
                <c:pt idx="7">
                  <c:v>13750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0-4A3A-96B4-A0E565E533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95000"/>
                    </a:schemeClr>
                  </a:gs>
                  <a:gs pos="100000">
                    <a:schemeClr val="accent1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E34-4E93-A08B-DAD7975470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95000"/>
                    </a:schemeClr>
                  </a:gs>
                  <a:gs pos="100000">
                    <a:schemeClr val="accent2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E34-4E93-A08B-DAD7975470B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E34-4E93-A08B-DAD7975470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95000"/>
                    </a:schemeClr>
                  </a:gs>
                  <a:gs pos="100000">
                    <a:schemeClr val="accent4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8E34-4E93-A08B-DAD7975470B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95000"/>
                    </a:schemeClr>
                  </a:gs>
                  <a:gs pos="100000">
                    <a:schemeClr val="accent5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8E34-4E93-A08B-DAD7975470B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95000"/>
                    </a:schemeClr>
                  </a:gs>
                  <a:gs pos="100000">
                    <a:schemeClr val="accent6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8E34-4E93-A08B-DAD7975470B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95000"/>
                    </a:schemeClr>
                  </a:gs>
                  <a:gs pos="100000">
                    <a:schemeClr val="accent1">
                      <a:lumMod val="60000"/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8E34-4E93-A08B-DAD7975470B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95000"/>
                    </a:schemeClr>
                  </a:gs>
                  <a:gs pos="100000">
                    <a:schemeClr val="accent2">
                      <a:lumMod val="60000"/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r"/>
              </a:scene3d>
              <a:sp3d prstMaterial="plastic">
                <a:bevelT w="50800"/>
                <a:contourClr>
                  <a:scrgbClr r="0" g="0" b="0">
                    <a:shade val="30000"/>
                    <a:satMod val="12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8E34-4E93-A08B-DAD7975470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Производство - 27 на сумму 35 200 тыс. руб</c:v>
                </c:pt>
                <c:pt idx="1">
                  <c:v>Оптовая торговля - 23 на сумму 27 300 тыс. руб.</c:v>
                </c:pt>
                <c:pt idx="2">
                  <c:v>Розничная торговля - 17 на сумму 13 310 тыс. руб.</c:v>
                </c:pt>
                <c:pt idx="3">
                  <c:v>Сельское хозяйство - 4 на сумму 4 500 тыс. руб.</c:v>
                </c:pt>
                <c:pt idx="4">
                  <c:v>Бытовые услуги - 5 на сумму 5 500 руб.</c:v>
                </c:pt>
                <c:pt idx="5">
                  <c:v>Медицинские услуги - 1 на сумму 1 300 тыс. руб.</c:v>
                </c:pt>
                <c:pt idx="6">
                  <c:v>Транспортные услуги - 2 на сумму 900 тыс. руб.</c:v>
                </c:pt>
                <c:pt idx="7">
                  <c:v>Иное - 9 на сумму 13 750 тыс. руб.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27</c:v>
                </c:pt>
                <c:pt idx="1">
                  <c:v>23</c:v>
                </c:pt>
                <c:pt idx="2">
                  <c:v>17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F0-4A3A-96B4-A0E565E5338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  <a:p>
            <a:pPr>
              <a:defRPr/>
            </a:pP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займов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 квартал 2017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88</c:v>
                </c:pt>
                <c:pt idx="2">
                  <c:v>112</c:v>
                </c:pt>
                <c:pt idx="3">
                  <c:v>72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7-4D47-A818-CAAC3FB1C0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в тыс.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1 квартал 2017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23998</c:v>
                </c:pt>
                <c:pt idx="1">
                  <c:v>37040</c:v>
                </c:pt>
                <c:pt idx="2">
                  <c:v>48055</c:v>
                </c:pt>
                <c:pt idx="3">
                  <c:v>51025</c:v>
                </c:pt>
                <c:pt idx="4">
                  <c:v>26320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7-4D47-A818-CAAC3FB1C0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6496111"/>
        <c:axId val="340920303"/>
      </c:barChart>
      <c:catAx>
        <c:axId val="296496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920303"/>
        <c:crosses val="autoZero"/>
        <c:auto val="1"/>
        <c:lblAlgn val="ctr"/>
        <c:lblOffset val="100"/>
        <c:noMultiLvlLbl val="0"/>
      </c:catAx>
      <c:valAx>
        <c:axId val="340920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496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Территория выданных займов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выданных займов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Савватеевка</c:v>
                </c:pt>
                <c:pt idx="1">
                  <c:v>Братск</c:v>
                </c:pt>
                <c:pt idx="2">
                  <c:v>Тулунский район</c:v>
                </c:pt>
                <c:pt idx="3">
                  <c:v>Одинск</c:v>
                </c:pt>
                <c:pt idx="4">
                  <c:v>Иркутский район</c:v>
                </c:pt>
                <c:pt idx="5">
                  <c:v>Шелехов</c:v>
                </c:pt>
                <c:pt idx="6">
                  <c:v>Зима </c:v>
                </c:pt>
                <c:pt idx="7">
                  <c:v>Боханский район</c:v>
                </c:pt>
                <c:pt idx="8">
                  <c:v>Мегет</c:v>
                </c:pt>
                <c:pt idx="9">
                  <c:v>Жигалово</c:v>
                </c:pt>
                <c:pt idx="10">
                  <c:v>Усолье-Сибирское</c:v>
                </c:pt>
                <c:pt idx="11">
                  <c:v>Иркутск </c:v>
                </c:pt>
                <c:pt idx="12">
                  <c:v>Ангарск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5</c:v>
                </c:pt>
                <c:pt idx="11">
                  <c:v>14</c:v>
                </c:pt>
                <c:pt idx="1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C-4371-AC78-BB653CBD87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выданных займов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Савватеевка</c:v>
                </c:pt>
                <c:pt idx="1">
                  <c:v>Братск</c:v>
                </c:pt>
                <c:pt idx="2">
                  <c:v>Тулунский район</c:v>
                </c:pt>
                <c:pt idx="3">
                  <c:v>Одинск</c:v>
                </c:pt>
                <c:pt idx="4">
                  <c:v>Иркутский район</c:v>
                </c:pt>
                <c:pt idx="5">
                  <c:v>Шелехов</c:v>
                </c:pt>
                <c:pt idx="6">
                  <c:v>Зима </c:v>
                </c:pt>
                <c:pt idx="7">
                  <c:v>Боханский район</c:v>
                </c:pt>
                <c:pt idx="8">
                  <c:v>Мегет</c:v>
                </c:pt>
                <c:pt idx="9">
                  <c:v>Жигалово</c:v>
                </c:pt>
                <c:pt idx="10">
                  <c:v>Усолье-Сибирское</c:v>
                </c:pt>
                <c:pt idx="11">
                  <c:v>Иркутск </c:v>
                </c:pt>
                <c:pt idx="12">
                  <c:v>Ангарск 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500</c:v>
                </c:pt>
                <c:pt idx="1">
                  <c:v>590</c:v>
                </c:pt>
                <c:pt idx="2">
                  <c:v>1000</c:v>
                </c:pt>
                <c:pt idx="3">
                  <c:v>1050</c:v>
                </c:pt>
                <c:pt idx="4">
                  <c:v>1200</c:v>
                </c:pt>
                <c:pt idx="5">
                  <c:v>1500</c:v>
                </c:pt>
                <c:pt idx="6">
                  <c:v>3000</c:v>
                </c:pt>
                <c:pt idx="7">
                  <c:v>3000</c:v>
                </c:pt>
                <c:pt idx="8">
                  <c:v>3900</c:v>
                </c:pt>
                <c:pt idx="9">
                  <c:v>6000</c:v>
                </c:pt>
                <c:pt idx="10">
                  <c:v>9300</c:v>
                </c:pt>
                <c:pt idx="11">
                  <c:v>22360</c:v>
                </c:pt>
                <c:pt idx="12">
                  <c:v>45360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EC-4371-AC78-BB653CBD8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553939152"/>
        <c:axId val="1663135680"/>
      </c:barChart>
      <c:catAx>
        <c:axId val="155393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3135680"/>
        <c:crosses val="autoZero"/>
        <c:auto val="1"/>
        <c:lblAlgn val="ctr"/>
        <c:lblOffset val="100"/>
        <c:noMultiLvlLbl val="0"/>
      </c:catAx>
      <c:valAx>
        <c:axId val="16631356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393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0.69421</cdr:x>
      <cdr:y>0</cdr:y>
    </cdr:from>
    <cdr:to>
      <cdr:x>1</cdr:x>
      <cdr:y>0.08537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048672" y="0"/>
          <a:ext cx="2664296" cy="50405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F846-7261-4ED0-8FA2-7D10D93141FF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3C6EC-D59D-4157-931D-FB7625F5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5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589C9F-65C0-4DEA-8796-74ECE11E9550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D3A0EC-A3BE-44CF-BA82-E9EF3BBA73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d@mfoirk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992888" cy="882119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Микрокредитная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компания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«Фонд микрокредитования Иркутской области»</a:t>
            </a:r>
          </a:p>
          <a:p>
            <a:pPr algn="ctr"/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3" y="328498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Основная цель — развитие малого и среднего предпринимательства в Иркутской области через механизм микрокредитования, повышение доступности, качества стандартизации финансовых услуг.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480736" cy="645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293096"/>
            <a:ext cx="2646988" cy="249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3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/>
          </p:nvPr>
        </p:nvGraphicFramePr>
        <p:xfrm>
          <a:off x="251520" y="260648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57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66166173"/>
              </p:ext>
            </p:extLst>
          </p:nvPr>
        </p:nvGraphicFramePr>
        <p:xfrm>
          <a:off x="323528" y="476672"/>
          <a:ext cx="84249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2650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188640"/>
            <a:ext cx="3392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Динамика выдачи займов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2650"/>
            <a:ext cx="2895606" cy="426721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/>
          </p:nvPr>
        </p:nvGraphicFramePr>
        <p:xfrm>
          <a:off x="1828800" y="1828800"/>
          <a:ext cx="6343600" cy="41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41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55448905"/>
              </p:ext>
            </p:extLst>
          </p:nvPr>
        </p:nvGraphicFramePr>
        <p:xfrm>
          <a:off x="539552" y="260648"/>
          <a:ext cx="820891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22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924" y="332656"/>
            <a:ext cx="5607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Микрокредитная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компания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Фонд микрокредитования Иркутской области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41" y="1172917"/>
            <a:ext cx="3645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Капитализация 120,96 млн. руб.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41" y="1819248"/>
            <a:ext cx="4285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Благодаря полученным от МКК ФМК ИО займам в области было: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Сохранено рабочих мест — 2610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Создано рабочих мест — 584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413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Объем налоговых отчислений </a:t>
            </a:r>
            <a:r>
              <a:rPr lang="ru-RU">
                <a:solidFill>
                  <a:schemeClr val="bg2">
                    <a:lumMod val="25000"/>
                  </a:schemeClr>
                </a:solidFill>
              </a:rPr>
              <a:t>от СМСП,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получивших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микрозайм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составил — 190,34 млн. руб.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Public\Pictures\SCAN\doc00055120170330114510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3897" y="502731"/>
            <a:ext cx="2471264" cy="356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3688" y="4509120"/>
            <a:ext cx="2362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2">
                    <a:lumMod val="25000"/>
                  </a:schemeClr>
                </a:solidFill>
              </a:rPr>
              <a:t>398</a:t>
            </a:r>
          </a:p>
          <a:p>
            <a:pPr algn="ctr"/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микрозайма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4176465"/>
            <a:ext cx="298831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 общую сумму свыше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8000" dirty="0">
                <a:solidFill>
                  <a:schemeClr val="bg2">
                    <a:lumMod val="25000"/>
                  </a:schemeClr>
                </a:solidFill>
              </a:rPr>
              <a:t>231</a:t>
            </a:r>
          </a:p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млн.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64" y="54710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4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941168"/>
            <a:ext cx="6055912" cy="1152128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pPr marL="0" indent="0">
              <a:buNone/>
            </a:pPr>
            <a:r>
              <a:rPr lang="ru-RU" dirty="0"/>
              <a:t>Взаимодействие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05" y="551082"/>
            <a:ext cx="2323809" cy="119426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02566"/>
            <a:ext cx="1743075" cy="1000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1743075" cy="1000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2714"/>
            <a:ext cx="1780777" cy="5585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64" y="54710"/>
            <a:ext cx="2895606" cy="426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23711"/>
            <a:ext cx="2713802" cy="1203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67" y="3050908"/>
            <a:ext cx="1270000" cy="10211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56176" y="4110085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/>
              <a:t>Министерство сельского хозяйства           Иркутской области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41" y="4437731"/>
            <a:ext cx="3606198" cy="5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2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/>
              <a:t>СОТРУДНИЧЕСТВО С АССОЦИАЦИЯМИ И СОЮЗАМИ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- Соглашение с ТПП Восточной Сибири от 06.03.2017 </a:t>
            </a:r>
          </a:p>
          <a:p>
            <a:pPr marL="45720" indent="0" algn="ctr">
              <a:buNone/>
            </a:pPr>
            <a:r>
              <a:rPr lang="ru-RU" dirty="0"/>
              <a:t>- Соглашение с Союзом потребительских обществ от 02.03.2017</a:t>
            </a:r>
          </a:p>
          <a:p>
            <a:pPr algn="ctr">
              <a:buFontTx/>
              <a:buChar char="-"/>
            </a:pPr>
            <a:r>
              <a:rPr lang="ru-RU" dirty="0"/>
              <a:t>Соглашение с НП Малые предприятия Иркутской области от 02.03.2017</a:t>
            </a:r>
          </a:p>
          <a:p>
            <a:pPr algn="ctr">
              <a:buFontTx/>
              <a:buChar char="-"/>
            </a:pPr>
            <a:r>
              <a:rPr lang="ru-RU" dirty="0"/>
              <a:t>Соглашение с Агентством по туризму Иркутской области от 21.04.2017</a:t>
            </a:r>
          </a:p>
          <a:p>
            <a:pPr algn="ctr">
              <a:buFontTx/>
              <a:buChar char="-"/>
            </a:pPr>
            <a:r>
              <a:rPr lang="ru-RU" dirty="0"/>
              <a:t>Соглашение с Иркутской </a:t>
            </a:r>
            <a:r>
              <a:rPr lang="ru-RU"/>
              <a:t>региональной ассоциацией </a:t>
            </a:r>
            <a:r>
              <a:rPr lang="ru-RU" dirty="0"/>
              <a:t>работодателей «Партнерство Товаропроизводителей и Предпринимателей» от 23.05.2017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965705" cy="964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18" y="141371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2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532" y="1412776"/>
            <a:ext cx="2887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2">
                    <a:lumMod val="25000"/>
                  </a:schemeClr>
                </a:solidFill>
              </a:rPr>
              <a:t>MFOirk.ru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7117" y="2636912"/>
            <a:ext cx="311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Благодарю за внимание!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1920" y="4293096"/>
            <a:ext cx="5248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8(3952)34-33-29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hlinkClick r:id="rId2"/>
              </a:rPr>
              <a:t>d@mfoirk.ru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Ольга Трофимовна Мосина,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директор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микрокредитной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компании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«Фонд микрокредитования Иркутской области»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8640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1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175351" cy="1584176"/>
          </a:xfrm>
        </p:spPr>
        <p:txBody>
          <a:bodyPr/>
          <a:lstStyle/>
          <a:p>
            <a:pPr marL="182880" indent="0">
              <a:buNone/>
            </a:pPr>
            <a:r>
              <a:rPr lang="ru-RU" dirty="0"/>
              <a:t>Равный доступ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7992888" cy="439248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 финансовым ресурсам по гарантированной государством процентной ставке на всей территории Иркутской области</a:t>
            </a:r>
          </a:p>
          <a:p>
            <a:pPr algn="ctr"/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Минимизация пакета документов, сокращение сроков выдачи.</a:t>
            </a:r>
          </a:p>
          <a:p>
            <a:endParaRPr lang="ru-RU" dirty="0"/>
          </a:p>
          <a:p>
            <a:endParaRPr lang="ru-RU" dirty="0"/>
          </a:p>
          <a:p>
            <a:r>
              <a:rPr lang="ru-RU"/>
              <a:t>Расширение линейки </a:t>
            </a:r>
            <a:r>
              <a:rPr lang="ru-RU" dirty="0"/>
              <a:t>новых продуктов для участия СМСП в госзакупках и тендерах.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1960"/>
            <a:ext cx="2895606" cy="426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07" y="557799"/>
            <a:ext cx="2062333" cy="15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2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204864"/>
            <a:ext cx="6512511" cy="33103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Повышение</a:t>
            </a:r>
            <a:br>
              <a:rPr lang="ru-RU" dirty="0"/>
            </a:br>
            <a:r>
              <a:rPr lang="ru-RU" sz="4000" dirty="0"/>
              <a:t>инвестиционной привлекательности Иркутской области в национальном рейтинге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617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dirty="0"/>
              <a:t>Способствует улучшение благоприятного климата для устойчивого развития малого предпринимательства Иркутской области, повышению налогооблагаемой базы и увеличению поступлений налоговых платежей в бюджет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116632"/>
            <a:ext cx="2895606" cy="426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2555941" cy="17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548680"/>
            <a:ext cx="3694114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срок: до 3 лет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сумма: до 3 миллионов рублей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обеспечение: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залог оборудования;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залог транспортного средства;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залог недвижимости;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поручительство физического / юридического лица;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поручительство Иркутского областного Гарантийного Фонда.</a:t>
            </a:r>
          </a:p>
          <a:p>
            <a:pPr marL="0" lvl="0" indent="0">
              <a:lnSpc>
                <a:spcPct val="115000"/>
              </a:lnSpc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Ставка — не более 10% годовых!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04665"/>
            <a:ext cx="6383538" cy="428014"/>
          </a:xfrm>
        </p:spPr>
        <p:txBody>
          <a:bodyPr/>
          <a:lstStyle/>
          <a:p>
            <a:pPr marL="0" indent="0" algn="r">
              <a:buNone/>
            </a:pP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Условия микрокредитования: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2" b="671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72650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9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279" y="847671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ЗАЙМЫ ПРЕДОСТАВЛЯЮТСЯ</a:t>
            </a: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субъектам малого и среднего предпринимательства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279" y="2636912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зарегистрированным и осуществляющим свою деятельность на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территории Иркутской области;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 имеющим просроченной задолженности по начисленным налогам, сборам и иным платежам в бюджеты всех уровней;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имеющим достаточное и ликвидное обеспечение обязательств;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положительное заключение Экспертного совета.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951"/>
            <a:ext cx="2895606" cy="426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880918"/>
            <a:ext cx="3096344" cy="16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ЗАЙМЫ НЕ ПРЕДСТАВЛЯЮТСЯ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24744"/>
            <a:ext cx="82089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заработную плату, налоги, оплату текущих расходов по кредитам;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предприятиям, ранее допустившим нарушение условий Договора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микрозайма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с Фондом по возврату заёмных средств;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кредитным организациям, страховым организациям,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инвестиционным фондам, негосударственным пенсионным фондам, профессиональным участникам рынка ценных бумаг, ломбардам;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участникам соглашений о разделе продукции;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игорному бизнесу; нерезидентам РФ; добывающим и реализующим полезные ископаемые;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участвующим в процедуре банкротства;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имеющим отрицательную кредитную историю.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63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3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1844824"/>
            <a:ext cx="6169100" cy="439248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 этап: Проверка в бюро кредитных историй (лично, через представителя либо через МФЦ)</a:t>
            </a:r>
          </a:p>
          <a:p>
            <a:pPr marL="342900" indent="-342900">
              <a:buFontTx/>
              <a:buChar char="-"/>
            </a:pPr>
            <a:r>
              <a:rPr lang="ru-RU" dirty="0"/>
              <a:t>предоставить согласие на проверку в бюро кредитных историй (в случае если документы направляются через МФЦ, то дополнительно — согласие на обработку персональных данных)</a:t>
            </a:r>
          </a:p>
          <a:p>
            <a:pPr marL="342900" indent="-342900">
              <a:buFontTx/>
              <a:buChar char="-"/>
            </a:pPr>
            <a:r>
              <a:rPr lang="ru-RU" dirty="0"/>
              <a:t>Копию паспорта</a:t>
            </a:r>
          </a:p>
          <a:p>
            <a:pPr marL="342900" indent="-342900">
              <a:buFontTx/>
              <a:buChar char="-"/>
            </a:pPr>
            <a:r>
              <a:rPr lang="ru-RU" dirty="0"/>
              <a:t>Копию СНИЛС</a:t>
            </a:r>
          </a:p>
          <a:p>
            <a:r>
              <a:rPr lang="ru-RU" dirty="0"/>
              <a:t>2 этап: Предоставить документы можно лично, через представителя, через МФЦ.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175351" cy="1080121"/>
          </a:xfrm>
        </p:spPr>
        <p:txBody>
          <a:bodyPr/>
          <a:lstStyle/>
          <a:p>
            <a:pPr marL="182880" indent="0">
              <a:buNone/>
            </a:pP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Что нужно для получения займа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256600" cy="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1554894" cy="216024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" b="0" dirty="0">
                <a:latin typeface="Arial" panose="020B0604020202020204" pitchFamily="34" charset="0"/>
                <a:cs typeface="Arial" panose="020B0604020202020204" pitchFamily="34" charset="0"/>
              </a:rPr>
              <a:t>Агентская сеть</a:t>
            </a:r>
            <a:br>
              <a:rPr lang="ru-RU" sz="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7381372" cy="5616624"/>
          </a:xfrm>
        </p:spPr>
        <p:txBody>
          <a:bodyPr>
            <a:normAutofit/>
          </a:bodyPr>
          <a:lstStyle/>
          <a:p>
            <a:pPr algn="ctr"/>
            <a:endParaRPr lang="en-US" sz="1800" b="1" dirty="0">
              <a:latin typeface="Arial Black" panose="020B0A04020102020204" pitchFamily="34" charset="0"/>
            </a:endParaRPr>
          </a:p>
          <a:p>
            <a:pPr algn="ctr"/>
            <a:endParaRPr lang="en-US" sz="1800" b="1" dirty="0">
              <a:latin typeface="Arial Black" panose="020B0A04020102020204" pitchFamily="34" charset="0"/>
            </a:endParaRPr>
          </a:p>
          <a:p>
            <a:pPr algn="ctr"/>
            <a:endParaRPr lang="en-US" sz="1800" b="1" dirty="0"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Развитие географического присутствия: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путем приема заявок через сеть многофункциональных центров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создание агентской сети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расширение целевой группы за счет создания новых каналов информирования</a:t>
            </a:r>
            <a:endParaRPr lang="en-US" sz="18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ru-RU" sz="18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ru-RU" sz="1400" dirty="0"/>
              <a:t>Документы можно направить лично, через</a:t>
            </a:r>
            <a:r>
              <a:rPr lang="en-US" sz="1400" dirty="0"/>
              <a:t> </a:t>
            </a:r>
            <a:r>
              <a:rPr lang="ru-RU" sz="1400" dirty="0"/>
              <a:t>представителя либо через ГАУ МФЦ:</a:t>
            </a:r>
            <a:br>
              <a:rPr lang="ru-RU" sz="1400" dirty="0"/>
            </a:br>
            <a:r>
              <a:rPr lang="ru-RU" sz="1400" dirty="0"/>
              <a:t>603 окна, расположенные в 46 отделах, в 153 территориально-обособленных подразделениях МФЦ Иркутской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55" y="3429000"/>
            <a:ext cx="2163877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1000"/>
            <a:ext cx="2895606" cy="4267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6" y="404664"/>
            <a:ext cx="1622402" cy="1544213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858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581" y="188640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РЕГЛАМЕНТ РАБОТЫ ФОНДА</a:t>
            </a:r>
          </a:p>
        </p:txBody>
      </p:sp>
      <p:sp>
        <p:nvSpPr>
          <p:cNvPr id="3" name="Шестиугольник 2"/>
          <p:cNvSpPr/>
          <p:nvPr/>
        </p:nvSpPr>
        <p:spPr>
          <a:xfrm>
            <a:off x="384504" y="1162473"/>
            <a:ext cx="1368152" cy="1152128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СМСП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сбор документов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3245828" y="1226225"/>
            <a:ext cx="1440161" cy="1088376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ПАКЕТ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документов</a:t>
            </a: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6444208" y="1025911"/>
            <a:ext cx="1724954" cy="1493636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ПРОВЕРКА 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ФМК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7164288" y="3348591"/>
            <a:ext cx="1728192" cy="146939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Экспертный </a:t>
            </a:r>
          </a:p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совет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ФМК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4455709" y="2816932"/>
            <a:ext cx="1872208" cy="1512168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Мотивированный 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отказ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5254470" y="4797152"/>
            <a:ext cx="1728192" cy="1440160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Перечисление</a:t>
            </a:r>
          </a:p>
          <a:p>
            <a:pPr algn="ctr"/>
            <a:r>
              <a:rPr lang="ru-RU" sz="1100">
                <a:solidFill>
                  <a:schemeClr val="bg2">
                    <a:lumMod val="10000"/>
                  </a:schemeClr>
                </a:solidFill>
              </a:rPr>
              <a:t>при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наличии</a:t>
            </a:r>
          </a:p>
          <a:p>
            <a:pPr algn="ctr"/>
            <a:r>
              <a:rPr lang="ru-RU" sz="1100">
                <a:solidFill>
                  <a:schemeClr val="bg2">
                    <a:lumMod val="10000"/>
                  </a:schemeClr>
                </a:solidFill>
              </a:rPr>
              <a:t>финансовой </a:t>
            </a:r>
            <a:endParaRPr lang="ru-RU" sz="11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возможности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2519581" y="4301033"/>
            <a:ext cx="1708776" cy="1512168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ОТЧЕТ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О целевом</a:t>
            </a:r>
          </a:p>
          <a:p>
            <a:pPr algn="ctr"/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использовании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198968" y="3371607"/>
            <a:ext cx="1739224" cy="1425545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ВОЗВРАТ 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ЗАЙМА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35696" y="1738537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94430" y="1772729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503982" y="2533919"/>
            <a:ext cx="288032" cy="80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804248" y="4581128"/>
            <a:ext cx="56467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835696" y="4509120"/>
            <a:ext cx="758165" cy="286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228357" y="5229200"/>
            <a:ext cx="1026113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444208" y="3573016"/>
            <a:ext cx="862477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38653" y="1495817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7-30 дней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6016" y="1484784"/>
            <a:ext cx="187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2">
                    <a:lumMod val="10000"/>
                  </a:schemeClr>
                </a:solidFill>
              </a:rPr>
              <a:t>лично, через представителя,</a:t>
            </a:r>
          </a:p>
          <a:p>
            <a:pPr algn="ctr"/>
            <a:r>
              <a:rPr lang="ru-RU" sz="800" dirty="0">
                <a:solidFill>
                  <a:schemeClr val="bg2">
                    <a:lumMod val="10000"/>
                  </a:schemeClr>
                </a:solidFill>
              </a:rPr>
              <a:t>МФЦ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5277" y="2816932"/>
            <a:ext cx="877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3-10 дней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4208" y="4077072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3 дня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984" y="5013176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60 дней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07704" y="4077072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срок </a:t>
            </a:r>
          </a:p>
          <a:p>
            <a:pPr algn="ctr"/>
            <a:r>
              <a:rPr lang="ru-RU" sz="1200" dirty="0"/>
              <a:t>договора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46" y="16779"/>
            <a:ext cx="2895606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75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</TotalTime>
  <Words>581</Words>
  <Application>Microsoft Office PowerPoint</Application>
  <PresentationFormat>Экран (4:3)</PresentationFormat>
  <Paragraphs>134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Century Gothic</vt:lpstr>
      <vt:lpstr>Georgia</vt:lpstr>
      <vt:lpstr>Trebuchet MS</vt:lpstr>
      <vt:lpstr>Воздушный поток</vt:lpstr>
      <vt:lpstr>Презентация PowerPoint</vt:lpstr>
      <vt:lpstr>Равный доступ</vt:lpstr>
      <vt:lpstr>Повышение инвестиционной привлекательности Иркутской области в национальном рейтинге</vt:lpstr>
      <vt:lpstr>Условия микрокредитования:</vt:lpstr>
      <vt:lpstr>Презентация PowerPoint</vt:lpstr>
      <vt:lpstr>Презентация PowerPoint</vt:lpstr>
      <vt:lpstr>Что нужно для получения займа </vt:lpstr>
      <vt:lpstr>Агентская сеть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 </vt:lpstr>
      <vt:lpstr>СОТРУДНИЧЕСТВО С АССОЦИАЦИЯМИ И СОЮЗАМИ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Manager05</cp:lastModifiedBy>
  <cp:revision>111</cp:revision>
  <cp:lastPrinted>2017-05-23T09:54:20Z</cp:lastPrinted>
  <dcterms:created xsi:type="dcterms:W3CDTF">2017-03-30T02:26:17Z</dcterms:created>
  <dcterms:modified xsi:type="dcterms:W3CDTF">2017-05-30T04:11:32Z</dcterms:modified>
</cp:coreProperties>
</file>